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34" r:id="rId2"/>
    <p:sldId id="717" r:id="rId3"/>
    <p:sldId id="281" r:id="rId4"/>
    <p:sldId id="723" r:id="rId5"/>
    <p:sldId id="724" r:id="rId6"/>
    <p:sldId id="257" r:id="rId7"/>
    <p:sldId id="725" r:id="rId8"/>
    <p:sldId id="726" r:id="rId9"/>
    <p:sldId id="728" r:id="rId10"/>
    <p:sldId id="729" r:id="rId11"/>
    <p:sldId id="730" r:id="rId12"/>
    <p:sldId id="732" r:id="rId13"/>
    <p:sldId id="731" r:id="rId14"/>
    <p:sldId id="733" r:id="rId15"/>
    <p:sldId id="734" r:id="rId16"/>
    <p:sldId id="735" r:id="rId17"/>
    <p:sldId id="736" r:id="rId18"/>
    <p:sldId id="737" r:id="rId19"/>
    <p:sldId id="741" r:id="rId20"/>
    <p:sldId id="738" r:id="rId21"/>
    <p:sldId id="739" r:id="rId22"/>
    <p:sldId id="740" r:id="rId23"/>
    <p:sldId id="745" r:id="rId24"/>
    <p:sldId id="742" r:id="rId25"/>
    <p:sldId id="743" r:id="rId26"/>
    <p:sldId id="744" r:id="rId27"/>
    <p:sldId id="722" r:id="rId28"/>
    <p:sldId id="746" r:id="rId29"/>
    <p:sldId id="271" r:id="rId30"/>
    <p:sldId id="747" r:id="rId31"/>
    <p:sldId id="748" r:id="rId32"/>
    <p:sldId id="749" r:id="rId33"/>
    <p:sldId id="719" r:id="rId3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113" userDrawn="1">
          <p15:clr>
            <a:srgbClr val="A4A3A4"/>
          </p15:clr>
        </p15:guide>
        <p15:guide id="3" pos="2925" userDrawn="1">
          <p15:clr>
            <a:srgbClr val="A4A3A4"/>
          </p15:clr>
        </p15:guide>
        <p15:guide id="4" pos="5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00"/>
    <a:srgbClr val="9D7B31"/>
    <a:srgbClr val="009FE3"/>
    <a:srgbClr val="54B02F"/>
    <a:srgbClr val="FFD330"/>
    <a:srgbClr val="009CA0"/>
    <a:srgbClr val="000000"/>
    <a:srgbClr val="F1664D"/>
    <a:srgbClr val="CCFF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79" autoAdjust="0"/>
    <p:restoredTop sz="91429"/>
  </p:normalViewPr>
  <p:slideViewPr>
    <p:cSldViewPr>
      <p:cViewPr varScale="1">
        <p:scale>
          <a:sx n="74" d="100"/>
          <a:sy n="74" d="100"/>
        </p:scale>
        <p:origin x="192" y="488"/>
      </p:cViewPr>
      <p:guideLst>
        <p:guide orient="horz" pos="1298"/>
        <p:guide pos="113"/>
        <p:guide pos="2925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02338-E9FB-6349-A82D-2EC653503991}" type="datetimeFigureOut">
              <a:rPr lang="es-ES_tradnl" smtClean="0"/>
              <a:t>25/11/20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19690-B9E7-4740-A103-29B49D4960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29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4135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007100"/>
            <a:ext cx="9144000" cy="8509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98450" y="6013450"/>
            <a:ext cx="8535035" cy="0"/>
          </a:xfrm>
          <a:custGeom>
            <a:avLst/>
            <a:gdLst/>
            <a:ahLst/>
            <a:cxnLst/>
            <a:rect l="l" t="t" r="r" b="b"/>
            <a:pathLst>
              <a:path w="8535035">
                <a:moveTo>
                  <a:pt x="0" y="0"/>
                </a:moveTo>
                <a:lnTo>
                  <a:pt x="853470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63658" y="2258237"/>
            <a:ext cx="2016683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850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8509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975100" y="228600"/>
            <a:ext cx="1955800" cy="838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23900"/>
            <a:ext cx="9144000" cy="127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032500"/>
            <a:ext cx="9144000" cy="1270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6600" y="977900"/>
            <a:ext cx="7683500" cy="490220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A25-F16C-694E-87BC-D715F3F1374D}" type="datetimeFigureOut">
              <a:rPr lang="es-PA" smtClean="0"/>
              <a:t>11/25/20</a:t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5036-AECB-CD49-A457-9AA5499F7B4D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04928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A25-F16C-694E-87BC-D715F3F1374D}" type="datetimeFigureOut">
              <a:rPr lang="es-PA" smtClean="0"/>
              <a:t>11/25/20</a:t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5036-AECB-CD49-A457-9AA5499F7B4D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48380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userDrawn="1">
  <p:cSld name="2_Dos objeto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71500" y="-62201"/>
            <a:ext cx="5810827" cy="74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231574" y="878581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1B4F99-B4BB-449F-8BBB-98B0D8743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0" y="877888"/>
            <a:ext cx="127000" cy="174625"/>
          </a:xfrm>
        </p:spPr>
        <p:txBody>
          <a:bodyPr/>
          <a:lstStyle>
            <a:lvl1pPr marL="50800" indent="0">
              <a:buNone/>
              <a:defRPr sz="90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1510F6-5B14-4C2B-97A2-9C19EE4B93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5000" y="3032125"/>
            <a:ext cx="127000" cy="174625"/>
          </a:xfrm>
        </p:spPr>
        <p:txBody>
          <a:bodyPr/>
          <a:lstStyle>
            <a:lvl1pPr marL="50800" indent="0">
              <a:buNone/>
              <a:defRPr sz="9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910810-FB33-4A22-8164-A40D3DAC2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4568" y="5267704"/>
            <a:ext cx="80963" cy="103188"/>
          </a:xfrm>
        </p:spPr>
        <p:txBody>
          <a:bodyPr/>
          <a:lstStyle>
            <a:lvl1pPr marL="5080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344BAD-5D16-4560-B2A2-5C15DDAD0D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0513" y="5319713"/>
            <a:ext cx="3668712" cy="468312"/>
          </a:xfrm>
        </p:spPr>
        <p:txBody>
          <a:bodyPr/>
          <a:lstStyle>
            <a:lvl1pPr marL="50800" indent="0">
              <a:buNone/>
              <a:defRPr sz="1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5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50299" y="2199931"/>
            <a:ext cx="4243400" cy="1125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499" y="1835924"/>
            <a:ext cx="8202930" cy="2183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70" r:id="rId8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F3A169-EEA9-6A4B-9E91-76A0A855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8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30FBD5-D9D8-A748-B0CA-59A4650B2527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21 de Octubre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026E97E-9152-D94C-B1CA-182667E5645A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sz="1200" kern="0" dirty="0"/>
              <a:t>http://www.escenariosv.com/articulo/Espectaculosycultura/netflix-amazon-muestran-mas-interes-producciones-latinoamericanas/20201021163006004379.html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4AD3F42-799E-7443-8D72-3AE7E835A020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Escenario-  El Salvador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Picture 6" descr="E24 4.jpg">
            <a:extLst>
              <a:ext uri="{FF2B5EF4-FFF2-40B4-BE49-F238E27FC236}">
                <a16:creationId xmlns:a16="http://schemas.microsoft.com/office/drawing/2014/main" id="{0801CDAE-6C34-B349-8081-8C10265E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306EEF-60CA-254B-864C-D4346A9025F7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20BAC4-0A1E-0841-864B-54AB7776B9C8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https://www.diariolibre.com/revista/cine/netflix-y-amazon-muestran-mas-interes-por-las-producciones-latinoamericanas-BD22211440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9632439-7AD2-134C-A1CB-5EDE359EC89E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Diario Libre- EEUU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5.jpg">
            <a:extLst>
              <a:ext uri="{FF2B5EF4-FFF2-40B4-BE49-F238E27FC236}">
                <a16:creationId xmlns:a16="http://schemas.microsoft.com/office/drawing/2014/main" id="{CFC6565A-844E-094D-A970-84ABE506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3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A482EE-C8BE-D941-BC18-FAC2940E3C5E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EE6BE2A-BA9C-E048-92CA-0385224EAAC9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https://caribbeandigital.net/netflix-y-amazon-muestran-mas-interes-por-las-producciones-latinoamericanas/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6B7A360-6F19-0A44-B144-C6FC1A6F87BD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CaribbeanDigital-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6.jpg">
            <a:extLst>
              <a:ext uri="{FF2B5EF4-FFF2-40B4-BE49-F238E27FC236}">
                <a16:creationId xmlns:a16="http://schemas.microsoft.com/office/drawing/2014/main" id="{BC531343-F6FD-8B4C-BB70-09FF236F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C0F51-A6A4-754B-8872-C58C10A7569A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A62B80A-F20E-DC40-9D07-798BDDDB33CD}"/>
              </a:ext>
            </a:extLst>
          </p:cNvPr>
          <p:cNvSpPr txBox="1">
            <a:spLocks/>
          </p:cNvSpPr>
          <p:nvPr/>
        </p:nvSpPr>
        <p:spPr>
          <a:xfrm>
            <a:off x="5227638" y="5801489"/>
            <a:ext cx="378777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sz="1100" kern="0" dirty="0"/>
              <a:t>https://www.espaciodeprensa.com/2020/10/22/netflix-y-amazon-muestran-mas-interes-por-las-producciones-latinoamericanas/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6F8D64D-061F-3142-991E-BD9E37472A0E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97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Espacio de Prensa- EEUU y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7.jpg">
            <a:extLst>
              <a:ext uri="{FF2B5EF4-FFF2-40B4-BE49-F238E27FC236}">
                <a16:creationId xmlns:a16="http://schemas.microsoft.com/office/drawing/2014/main" id="{89CB5023-EE5E-E146-B5A0-FF3CB6C2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6AA412-0502-BB4C-AD1D-BDE7520A0F7F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  <a:endParaRPr lang="es-PA" kern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2F6B9A-EFFA-404D-8093-D3F4046AA3E0}"/>
              </a:ext>
            </a:extLst>
          </p:cNvPr>
          <p:cNvSpPr txBox="1">
            <a:spLocks/>
          </p:cNvSpPr>
          <p:nvPr/>
        </p:nvSpPr>
        <p:spPr>
          <a:xfrm>
            <a:off x="5227638" y="5801489"/>
            <a:ext cx="3787775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sz="1100" kern="0" dirty="0"/>
              <a:t>https://noticiassantodomingo.com/2020/10/22/netflix-y-amazon-muestran-mas-interes-por-las-producciones-latinoamericanas/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CED2198-75E9-DD49-840D-D22428AA8164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97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Noticias Santo Domingo-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8.jpg">
            <a:extLst>
              <a:ext uri="{FF2B5EF4-FFF2-40B4-BE49-F238E27FC236}">
                <a16:creationId xmlns:a16="http://schemas.microsoft.com/office/drawing/2014/main" id="{7374FDF0-445B-8F48-92CC-9F9F6337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B81D2-67D7-C54D-A62E-138A25AC4432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  <a:endParaRPr lang="es-PA" kern="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3679E19-0E02-0A4D-B32F-8C02891E4772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https://www.panama24horas.com.pa/tendencias/el-impacto-de-la-pandemia-en-las-artes-escenicas/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BD691FE6-2EAC-BF4F-86E3-E27925CB00FE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" name="Picture 6" descr="E24 9.jpg">
            <a:extLst>
              <a:ext uri="{FF2B5EF4-FFF2-40B4-BE49-F238E27FC236}">
                <a16:creationId xmlns:a16="http://schemas.microsoft.com/office/drawing/2014/main" id="{763CEA0F-C35C-9C44-A377-CDB1E3818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A405D2-AB9F-874E-A7B9-1C528F12D9CF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EA19B86-5937-FF4B-8E79-15DDBB9DBDAB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https://www.metrolibre.com/opini%C3%B3n/184997-artes-esc%C3%A9nicas-y-la-pandemia.html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8A96EB5-1597-BA48-B705-E18E8BEB3A81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Metro Libre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1.jpg">
            <a:extLst>
              <a:ext uri="{FF2B5EF4-FFF2-40B4-BE49-F238E27FC236}">
                <a16:creationId xmlns:a16="http://schemas.microsoft.com/office/drawing/2014/main" id="{EE643ECA-6D3E-C044-BAF6-9E61E4DD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F58A4-96FB-D143-804D-BD023725E1B2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EDABB14-D60D-A447-B09D-1A98D69A1315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https://www.enmayuscula.com/133843-terry-trush-explica-impacto-del-covid-19-en-las-artes-esc%C3%A9nicas.html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2A78617-E8F5-A14D-AA1B-5A9ADD41A7C8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En Mayúscula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3.jpg">
            <a:extLst>
              <a:ext uri="{FF2B5EF4-FFF2-40B4-BE49-F238E27FC236}">
                <a16:creationId xmlns:a16="http://schemas.microsoft.com/office/drawing/2014/main" id="{EE183A5D-49DC-1B4C-B7C2-41CA1857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8FF71A-05BF-5945-9B03-BD5D4034BB86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E70A242-D21C-DB4B-B799-3EF8A33E567E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https://www.elespectadordepanama.com/netflix-y-amazon-muestran-mas-interes-por-las-producciones-latinoamericanas/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C73EFA6-0277-384F-AD14-256A8BBC2599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Espectador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4.jpg">
            <a:extLst>
              <a:ext uri="{FF2B5EF4-FFF2-40B4-BE49-F238E27FC236}">
                <a16:creationId xmlns:a16="http://schemas.microsoft.com/office/drawing/2014/main" id="{00736FDF-01A8-AC4F-99BD-B03257A2D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747553"/>
            <a:ext cx="538581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8C4CD3-3E38-364C-B402-40A69D25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Televisión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F362EC-E8BB-394C-9637-06064AC3A05F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23 de Octubre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448A92-46EA-F347-ADBE-23083C3F023B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Luna Azul TV-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223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3,345.00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13,380.00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D3924A7B-D38A-6A4C-9A65-E23A0FAF7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60575"/>
            <a:ext cx="4753074" cy="25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25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F3A169-EEA9-6A4B-9E91-76A0A855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7999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46E3AA6A-5FF2-6549-BBEE-576FA3861D8F}"/>
              </a:ext>
            </a:extLst>
          </p:cNvPr>
          <p:cNvSpPr txBox="1">
            <a:spLocks/>
          </p:cNvSpPr>
          <p:nvPr/>
        </p:nvSpPr>
        <p:spPr>
          <a:xfrm>
            <a:off x="4044696" y="4419600"/>
            <a:ext cx="4642104" cy="232884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s-ES" dirty="0">
                <a:ln>
                  <a:solidFill>
                    <a:srgbClr val="9D7B31"/>
                  </a:solidFill>
                </a:ln>
                <a:effectLst/>
              </a:rPr>
              <a:t>Reporte de Gestión</a:t>
            </a:r>
            <a:br>
              <a:rPr lang="es-ES" sz="3000" dirty="0">
                <a:ln>
                  <a:solidFill>
                    <a:srgbClr val="9D7B31"/>
                  </a:solidFill>
                </a:ln>
                <a:effectLst/>
              </a:rPr>
            </a:br>
            <a:r>
              <a:rPr lang="es-ES" sz="2800" dirty="0">
                <a:ln>
                  <a:solidFill>
                    <a:srgbClr val="9D7B31"/>
                  </a:solidFill>
                </a:ln>
                <a:effectLst/>
              </a:rPr>
              <a:t>Relaciones Públicas</a:t>
            </a:r>
          </a:p>
          <a:p>
            <a:r>
              <a:rPr lang="es-ES" sz="2800" dirty="0">
                <a:ln>
                  <a:solidFill>
                    <a:srgbClr val="9D7B31"/>
                  </a:solidFill>
                </a:ln>
                <a:effectLst/>
              </a:rPr>
              <a:t>Octubre 2020</a:t>
            </a:r>
            <a:endParaRPr lang="es-ES_tradnl" sz="2800" dirty="0">
              <a:ln>
                <a:solidFill>
                  <a:srgbClr val="9D7B31"/>
                </a:solidFill>
              </a:ln>
              <a:effectLst/>
            </a:endParaRPr>
          </a:p>
          <a:p>
            <a:endParaRPr lang="es-ES_tradnl" sz="3000" dirty="0"/>
          </a:p>
        </p:txBody>
      </p:sp>
    </p:spTree>
    <p:extLst>
      <p:ext uri="{BB962C8B-B14F-4D97-AF65-F5344CB8AC3E}">
        <p14:creationId xmlns:p14="http://schemas.microsoft.com/office/powerpoint/2010/main" val="3458924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E21E6C-525E-5648-9E7A-68A7C8407542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23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B007498-C2CC-AE4F-AE37-57BE0F4B36B4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 dirty="0"/>
              <a:t>https://www.youtube.com/watch?v=xRkivSBqQOA&amp;ab_channel=LUNAAZULTV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0043E7B-F1EB-224D-9E3B-231CB78998D9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Luna Azul TV-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223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0B1CF6DA-D82D-1046-81FE-881FD8709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24404"/>
            <a:ext cx="4104456" cy="40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3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73FBA0-74D6-544C-A4DC-BA678D0830B4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23 de Octubre</a:t>
            </a:r>
            <a:endParaRPr lang="es-PA" kern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F9A50D-6C3E-CA48-89FB-3279987ADA29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https://diariosocialrd.com/netflix-y-amazon-muestran-mas-interes-por-las-producciones-latinoamericanas/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59D6168-AB63-2B43-B2FE-1F49A48A21CC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Diario Social RD- Rep. Dominicana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7.jpg">
            <a:extLst>
              <a:ext uri="{FF2B5EF4-FFF2-40B4-BE49-F238E27FC236}">
                <a16:creationId xmlns:a16="http://schemas.microsoft.com/office/drawing/2014/main" id="{95514AAB-DD25-AB4E-AF11-D37E74AB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17EAAB-C31C-5E48-9AA2-5D7B3F4D502D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23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FD671BA-63D8-E44E-831A-626098BFE54A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https://www.panamaamerica.com.pa/variedades/cintas-latinas-atraen-plataformas-streaming-1174604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F0B2E2C-9413-6345-AE88-A03AEE711A68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8.jpg">
            <a:extLst>
              <a:ext uri="{FF2B5EF4-FFF2-40B4-BE49-F238E27FC236}">
                <a16:creationId xmlns:a16="http://schemas.microsoft.com/office/drawing/2014/main" id="{C4BB91A5-BE5E-4A44-B927-8B3FD19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2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8" y="747553"/>
            <a:ext cx="538581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8C4CD3-3E38-364C-B402-40A69D25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Televisión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10D60F-2267-9B44-B08B-690A87713C6E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C07865-051D-9D41-A57E-0C52592E9659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129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3,940.95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15,763.80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2926D4B-11E4-6747-8277-99CD1567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4"/>
            <a:ext cx="4742376" cy="252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28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ED5A7C-F212-A54C-B36B-F846BBE328A0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DF2B1F-B194-624D-99FC-6C1926D04E12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sz="1200" kern="0" dirty="0"/>
              <a:t>https://www.tvn-2.com/videos/noticias/Industria-cine-apuesta-contenido-latinoamericano_2_5699450052.html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3EA1D46-418E-E649-B622-DEA58394F5FD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1,313.65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5,254.60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23.jpg">
            <a:extLst>
              <a:ext uri="{FF2B5EF4-FFF2-40B4-BE49-F238E27FC236}">
                <a16:creationId xmlns:a16="http://schemas.microsoft.com/office/drawing/2014/main" id="{4CA95A45-C553-A743-824A-9F45C15B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AAFFB2-5DEF-334A-97D2-D22A598653AC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FF05050-5DB3-D940-AEFE-44EB6FEAB497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 dirty="0"/>
              <a:t>https://www.youtube.com/watch?v=Z3M4UbCTAnw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F9F0546-0CF4-924D-B5E7-BC2252C656DC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1,313.65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5,254.60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2219235C-96CD-4C47-B5D0-57EF18FB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084249"/>
            <a:ext cx="4176588" cy="41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04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24ADAA-D253-3646-8A5A-009AEE5A0F70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F84E8E1-BFA6-7D45-991F-C0A1A6C9CE05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 dirty="0"/>
              <a:t>https://pa.domiplay.net/video/industria-del-cine-apuesta-por-22-10-20-tvn-z3manw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DD72757-80C4-9D41-AD3A-F24D62262597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1,313.65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5,254.60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67C6DC5E-B4FB-5D42-9241-F9DA98A0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9" y="2083297"/>
            <a:ext cx="4814226" cy="34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75285D-629F-C744-9389-ACD6F82C7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28B881E-55E0-4E87-B404-61E3BF5925CF}"/>
              </a:ext>
            </a:extLst>
          </p:cNvPr>
          <p:cNvSpPr txBox="1">
            <a:spLocks/>
          </p:cNvSpPr>
          <p:nvPr/>
        </p:nvSpPr>
        <p:spPr>
          <a:xfrm>
            <a:off x="4191000" y="3886200"/>
            <a:ext cx="4642104" cy="147219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/>
          </a:p>
          <a:p>
            <a: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PUBLICACIONES </a:t>
            </a:r>
            <a:b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REDES SOCIALES</a:t>
            </a:r>
            <a:endParaRPr lang="es-ES_tradnl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5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808336"/>
            <a:ext cx="521207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8A2CC0-18B7-454D-865E-82EF1AE9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384828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Twitter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18FE10-9182-6340-A0FA-7D51EBFC619A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22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9A1738A-B1B1-B046-BEDB-B654E4794E55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https://twitter.com/MetroLibrePTY/status/1319219734491975680?s=20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CBB1CFD-7DF7-C24C-A1DF-638FBE866CDA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Metro Libre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2.jpg">
            <a:extLst>
              <a:ext uri="{FF2B5EF4-FFF2-40B4-BE49-F238E27FC236}">
                <a16:creationId xmlns:a16="http://schemas.microsoft.com/office/drawing/2014/main" id="{C6173AB4-50AC-774B-858B-7D530805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2" r="20653" b="56101"/>
          <a:stretch/>
        </p:blipFill>
        <p:spPr>
          <a:xfrm>
            <a:off x="152184" y="2060575"/>
            <a:ext cx="4419815" cy="31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4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808336"/>
            <a:ext cx="521207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8A2CC0-18B7-454D-865E-82EF1AE9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384828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Twitter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47CF00-26BA-4840-B7C4-0A4CD19C3FFF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 dirty="0"/>
              <a:t>23 de Octubre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988471-7852-EB4B-BDE4-6BA69D5D08F4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https://twitter.com/Panama24horas/status/1319431225610821633?s=20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16E6D0B0-F78B-554D-A330-F77932438703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6" name="Picture 6" descr="E24 10.jpg">
            <a:extLst>
              <a:ext uri="{FF2B5EF4-FFF2-40B4-BE49-F238E27FC236}">
                <a16:creationId xmlns:a16="http://schemas.microsoft.com/office/drawing/2014/main" id="{FA69A959-9809-C24F-8428-1E180A37E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0" r="20654" b="69226"/>
          <a:stretch/>
        </p:blipFill>
        <p:spPr>
          <a:xfrm>
            <a:off x="182290" y="2078616"/>
            <a:ext cx="4461147" cy="23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1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FCD094E-4ECA-FD47-B7ED-D698739B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8600"/>
            <a:ext cx="1683657" cy="11049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EFB97AF4-4AEC-0342-9580-639DCEAC8C9C}"/>
              </a:ext>
            </a:extLst>
          </p:cNvPr>
          <p:cNvSpPr txBox="1">
            <a:spLocks/>
          </p:cNvSpPr>
          <p:nvPr/>
        </p:nvSpPr>
        <p:spPr>
          <a:xfrm>
            <a:off x="457200" y="-9525"/>
            <a:ext cx="3956304" cy="145424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es-ES" dirty="0">
                <a:ln>
                  <a:solidFill>
                    <a:srgbClr val="9D7B31"/>
                  </a:solidFill>
                </a:ln>
                <a:solidFill>
                  <a:srgbClr val="FFA600"/>
                </a:solidFill>
                <a:effectLst/>
              </a:rPr>
              <a:t>Introducción</a:t>
            </a:r>
            <a:endParaRPr lang="es-ES_tradnl" sz="2800" dirty="0">
              <a:ln>
                <a:solidFill>
                  <a:srgbClr val="9D7B31"/>
                </a:solidFill>
              </a:ln>
              <a:solidFill>
                <a:srgbClr val="FFA600"/>
              </a:solidFill>
              <a:effectLst/>
            </a:endParaRPr>
          </a:p>
          <a:p>
            <a:endParaRPr lang="es-ES_tradnl" sz="3000" dirty="0"/>
          </a:p>
        </p:txBody>
      </p:sp>
      <p:sp>
        <p:nvSpPr>
          <p:cNvPr id="7" name="Google Shape;94;p14">
            <a:extLst>
              <a:ext uri="{FF2B5EF4-FFF2-40B4-BE49-F238E27FC236}">
                <a16:creationId xmlns:a16="http://schemas.microsoft.com/office/drawing/2014/main" id="{6F07DF82-1F4C-2C43-9F90-FBFC6BC30E17}"/>
              </a:ext>
            </a:extLst>
          </p:cNvPr>
          <p:cNvSpPr txBox="1"/>
          <p:nvPr/>
        </p:nvSpPr>
        <p:spPr>
          <a:xfrm>
            <a:off x="385940" y="1449481"/>
            <a:ext cx="837212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presente informe es para poder presentarles la evolución de la gestión de Relaciones Públicas que realizó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Comsmarket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para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Terri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Thrush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Productions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durante el mes de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octubre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En el mismo podrán observar los diversos KPI de la gestión.</a:t>
            </a:r>
          </a:p>
          <a:p>
            <a:pPr lvl="0" algn="just">
              <a:lnSpc>
                <a:spcPct val="150000"/>
              </a:lnSpc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 algn="just">
              <a:lnSpc>
                <a:spcPct val="150000"/>
              </a:lnSpc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donde sumamos el siguiente objetivo principal: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Mostramos a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Terri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Thrush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como una </a:t>
            </a:r>
            <a:r>
              <a:rPr lang="es-ES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talentosa panameña dedicada a las artes cinematográficas.</a:t>
            </a:r>
            <a:endParaRPr b="1" i="1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4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808336"/>
            <a:ext cx="521207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8A2CC0-18B7-454D-865E-82EF1AE9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384828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Twitter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AF31D8-88AA-C749-BB0B-0797C632F0C9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24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D15057B-3A3F-3049-9EF2-2944694625C7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https://twitter.com/PanamaAmerica/status/1320017212577435650?s=20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6A65724-301C-D14A-A42A-3521BE035738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19.jpg">
            <a:extLst>
              <a:ext uri="{FF2B5EF4-FFF2-40B4-BE49-F238E27FC236}">
                <a16:creationId xmlns:a16="http://schemas.microsoft.com/office/drawing/2014/main" id="{9884531F-4D4B-F94A-9ABD-E15F99403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2" r="20653" b="69226"/>
          <a:stretch/>
        </p:blipFill>
        <p:spPr>
          <a:xfrm>
            <a:off x="92028" y="2055886"/>
            <a:ext cx="4479972" cy="22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9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808336"/>
            <a:ext cx="521207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8A2CC0-18B7-454D-865E-82EF1AE9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384828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Twitter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43B8D2-F652-3447-871C-F5184C66DF2D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25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470BA2-02B0-484D-B51C-7116B6473226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https://twitter.com/PanamaAmerica/status/1320455089916706816?s=20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F1128ED-E4F1-B243-ADC4-978727013630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20.jpg">
            <a:extLst>
              <a:ext uri="{FF2B5EF4-FFF2-40B4-BE49-F238E27FC236}">
                <a16:creationId xmlns:a16="http://schemas.microsoft.com/office/drawing/2014/main" id="{AB0C661D-7CC6-6444-993F-752D5CD4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0" r="20654" b="44851"/>
          <a:stretch/>
        </p:blipFill>
        <p:spPr>
          <a:xfrm>
            <a:off x="225834" y="2060574"/>
            <a:ext cx="3986126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9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808336"/>
            <a:ext cx="521207" cy="521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68A2CC0-18B7-454D-865E-82EF1AE9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384828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</a:t>
            </a:r>
            <a:r>
              <a:rPr lang="es-ES" dirty="0">
                <a:solidFill>
                  <a:schemeClr val="tx1"/>
                </a:solidFill>
              </a:rPr>
              <a:t>Twitter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6664BC-0C83-8249-94CC-DFA666C7AD71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 dirty="0"/>
              <a:t>27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1C8204-548C-0A48-BEF8-C2EFD365FAAD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https://twitter.com/PanamaAmerica/status/1320919396253126657?s=20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E8814383-2504-D541-AC92-B816E026F4F7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21.jpg">
            <a:extLst>
              <a:ext uri="{FF2B5EF4-FFF2-40B4-BE49-F238E27FC236}">
                <a16:creationId xmlns:a16="http://schemas.microsoft.com/office/drawing/2014/main" id="{093162D0-5342-0D4F-8C95-02BE5B24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0" r="20654" b="44851"/>
          <a:stretch/>
        </p:blipFill>
        <p:spPr>
          <a:xfrm>
            <a:off x="179388" y="2068147"/>
            <a:ext cx="4032572" cy="37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7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F3A169-EEA9-6A4B-9E91-76A0A855D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1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FCD094E-4ECA-FD47-B7ED-D698739B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52" y="209550"/>
            <a:ext cx="1683657" cy="11049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C315E74-896A-F34A-8427-0F03BFE17766}"/>
              </a:ext>
            </a:extLst>
          </p:cNvPr>
          <p:cNvSpPr txBox="1">
            <a:spLocks/>
          </p:cNvSpPr>
          <p:nvPr/>
        </p:nvSpPr>
        <p:spPr>
          <a:xfrm>
            <a:off x="457200" y="-9525"/>
            <a:ext cx="3956304" cy="145424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es-ES" dirty="0">
                <a:ln>
                  <a:solidFill>
                    <a:srgbClr val="9D7B31"/>
                  </a:solidFill>
                </a:ln>
                <a:solidFill>
                  <a:srgbClr val="FFA600"/>
                </a:solidFill>
                <a:effectLst/>
              </a:rPr>
              <a:t>Aportes</a:t>
            </a:r>
            <a:endParaRPr lang="es-ES_tradnl" sz="2800" dirty="0">
              <a:ln>
                <a:solidFill>
                  <a:srgbClr val="9D7B31"/>
                </a:solidFill>
              </a:ln>
              <a:solidFill>
                <a:srgbClr val="FFA600"/>
              </a:solidFill>
              <a:effectLst/>
            </a:endParaRPr>
          </a:p>
          <a:p>
            <a:endParaRPr lang="es-ES_tradnl" sz="3000" dirty="0"/>
          </a:p>
        </p:txBody>
      </p:sp>
      <p:sp>
        <p:nvSpPr>
          <p:cNvPr id="6" name="Google Shape;101;p15">
            <a:extLst>
              <a:ext uri="{FF2B5EF4-FFF2-40B4-BE49-F238E27FC236}">
                <a16:creationId xmlns:a16="http://schemas.microsoft.com/office/drawing/2014/main" id="{B2D47234-7E79-6C4B-B924-3973E26863CD}"/>
              </a:ext>
            </a:extLst>
          </p:cNvPr>
          <p:cNvSpPr/>
          <p:nvPr/>
        </p:nvSpPr>
        <p:spPr>
          <a:xfrm>
            <a:off x="418377" y="1167533"/>
            <a:ext cx="8307245" cy="416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lnSpc>
                <a:spcPct val="150000"/>
              </a:lnSpc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Durante el mes de octubre, hemos podido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dar a conocer la propuesta de valor y los elementos diferenciadores de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Terri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Thrush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Productions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a través de 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activaciones de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Relaciones Públicas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dirigidas a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periodistas, líderes de opinión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 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medios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que ha permitido </a:t>
            </a:r>
            <a:r>
              <a:rPr lang="es-ES" sz="18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reforzar el posicionamiento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 la empresa y de su vocería ante la opinión pública.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este mes nuestro mensaje se enmarcó en el siguiente eje: 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00050" lvl="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s-ES_tradnl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Nuevas oportunidades para el cine latino a raíz de la pandemia.</a:t>
            </a:r>
            <a:endParaRPr sz="1800" b="1" i="1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98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C315E74-896A-F34A-8427-0F03BFE17766}"/>
              </a:ext>
            </a:extLst>
          </p:cNvPr>
          <p:cNvSpPr txBox="1">
            <a:spLocks/>
          </p:cNvSpPr>
          <p:nvPr/>
        </p:nvSpPr>
        <p:spPr>
          <a:xfrm>
            <a:off x="457200" y="-255746"/>
            <a:ext cx="3956304" cy="19466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>
              <a:solidFill>
                <a:schemeClr val="bg1">
                  <a:lumMod val="9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es-ES" dirty="0">
                <a:ln>
                  <a:solidFill>
                    <a:srgbClr val="9D7B31"/>
                  </a:solidFill>
                </a:ln>
                <a:solidFill>
                  <a:srgbClr val="FFA600"/>
                </a:solidFill>
                <a:effectLst/>
              </a:rPr>
              <a:t>Aportes en números</a:t>
            </a:r>
            <a:endParaRPr lang="es-ES_tradnl" sz="2800" dirty="0">
              <a:ln>
                <a:solidFill>
                  <a:srgbClr val="9D7B31"/>
                </a:solidFill>
              </a:ln>
              <a:solidFill>
                <a:srgbClr val="FFA600"/>
              </a:solidFill>
              <a:effectLst/>
            </a:endParaRPr>
          </a:p>
          <a:p>
            <a:endParaRPr lang="es-ES_tradnl" sz="3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FCD094E-4ECA-FD47-B7ED-D698739B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41" y="209550"/>
            <a:ext cx="1683657" cy="1104900"/>
          </a:xfrm>
          <a:prstGeom prst="rect">
            <a:avLst/>
          </a:prstGeom>
        </p:spPr>
      </p:pic>
      <p:sp>
        <p:nvSpPr>
          <p:cNvPr id="6" name="Google Shape;110;p16">
            <a:extLst>
              <a:ext uri="{FF2B5EF4-FFF2-40B4-BE49-F238E27FC236}">
                <a16:creationId xmlns:a16="http://schemas.microsoft.com/office/drawing/2014/main" id="{7EBEFBAC-7324-9E4B-B80C-FE340316D4FF}"/>
              </a:ext>
            </a:extLst>
          </p:cNvPr>
          <p:cNvSpPr txBox="1"/>
          <p:nvPr/>
        </p:nvSpPr>
        <p:spPr>
          <a:xfrm>
            <a:off x="385940" y="1314450"/>
            <a:ext cx="8372120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Cantidad de Publicaciones: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25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Publicaciones en TV, páginas web</a:t>
            </a:r>
            <a:r>
              <a:rPr lang="es-E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 Twitter. En su mayoría de </a:t>
            </a:r>
            <a:r>
              <a:rPr lang="es-ES" sz="2000" b="1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tier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1.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Valor Publicitario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B/.  </a:t>
            </a:r>
            <a:r>
              <a:rPr lang="es-ES" sz="2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31</a:t>
            </a:r>
            <a:r>
              <a:rPr lang="es-ES" sz="2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,976.90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Valor Informativo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B/. 127,907.60</a:t>
            </a:r>
            <a:endParaRPr sz="24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Tono de a comunicación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100% Positivo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Presencia de vocero y </a:t>
            </a:r>
            <a:r>
              <a:rPr lang="es-ES" sz="20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quote</a:t>
            </a:r>
            <a:r>
              <a:rPr lang="es-E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vocero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25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/25</a:t>
            </a:r>
            <a:endParaRPr sz="20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98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75285D-629F-C744-9389-ACD6F82C7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28B881E-55E0-4E87-B404-61E3BF5925CF}"/>
              </a:ext>
            </a:extLst>
          </p:cNvPr>
          <p:cNvSpPr txBox="1">
            <a:spLocks/>
          </p:cNvSpPr>
          <p:nvPr/>
        </p:nvSpPr>
        <p:spPr>
          <a:xfrm>
            <a:off x="4191000" y="3745880"/>
            <a:ext cx="4642104" cy="245708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12700" rIns="0" bIns="0" rtlCol="0" anchor="ctr">
            <a:spAutoFit/>
          </a:bodyPr>
          <a:lstStyle>
            <a:defPPr>
              <a:defRPr lang="en-US"/>
            </a:defPPr>
            <a:lvl1pPr marL="12700" algn="ctr">
              <a:spcBef>
                <a:spcPts val="100"/>
              </a:spcBef>
              <a:defRPr sz="3200" b="1" i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endParaRPr lang="es-ES" sz="3000" dirty="0"/>
          </a:p>
          <a:p>
            <a: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PUBLICACIONES </a:t>
            </a:r>
            <a:b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r>
              <a:rPr lang="es-ES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MEDIOS TRADICIONALES Y DIGITALES</a:t>
            </a:r>
            <a:endParaRPr lang="es-ES_tradnl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1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MECIT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2172F61-74F6-2E45-9647-B4098DEF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B951971E-3808-1947-A109-CA011B47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B0B481-7B44-6641-A203-8E41D364AD32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21 de Octubre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1B4E2EA-52BA-EF4F-8F09-BA165BD647E5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http://www.radiomiapanama.com/noticias/radio-mia-farandula/28646-el-impacto-de-la-pandemia-en-las-artes-escenicas.html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541AB807-A244-604D-B99A-5714CBCD8E70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69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2913F81-5320-054B-8A10-DA1A5EEDA273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21 de Octubre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00468BB-87E6-E14F-82C8-C897F19E0021}"/>
              </a:ext>
            </a:extLst>
          </p:cNvPr>
          <p:cNvSpPr txBox="1">
            <a:spLocks/>
          </p:cNvSpPr>
          <p:nvPr/>
        </p:nvSpPr>
        <p:spPr>
          <a:xfrm>
            <a:off x="5227638" y="5597525"/>
            <a:ext cx="3787775" cy="579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http://www.entiempopanama.com/noticias/farandula/16516-el-impacto-de-la-pandemia-en-las-artes-escenicas.html</a:t>
            </a: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05B48CFD-CBC1-1A4B-83FD-A8471A0FDB9A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En Tiempo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1" name="Picture 6" descr="E24 2.jpg">
            <a:extLst>
              <a:ext uri="{FF2B5EF4-FFF2-40B4-BE49-F238E27FC236}">
                <a16:creationId xmlns:a16="http://schemas.microsoft.com/office/drawing/2014/main" id="{CA215D96-A8F8-164A-9EC6-8D6B9D5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F804A09-EC8D-4647-B4A6-FCC484CC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98800"/>
            <a:ext cx="6134100" cy="538609"/>
          </a:xfrm>
        </p:spPr>
        <p:txBody>
          <a:bodyPr/>
          <a:lstStyle/>
          <a:p>
            <a:pPr algn="ctr">
              <a:defRPr sz="3500" b="1"/>
            </a:pPr>
            <a:r>
              <a:rPr dirty="0" err="1">
                <a:solidFill>
                  <a:schemeClr val="tx1"/>
                </a:solidFill>
              </a:rPr>
              <a:t>Publicaciones</a:t>
            </a:r>
            <a:r>
              <a:rPr dirty="0">
                <a:solidFill>
                  <a:schemeClr val="tx1"/>
                </a:solidFill>
              </a:rPr>
              <a:t> - Web</a:t>
            </a:r>
          </a:p>
        </p:txBody>
      </p:sp>
      <p:pic>
        <p:nvPicPr>
          <p:cNvPr id="14" name="Picture 5" descr="Web.png">
            <a:extLst>
              <a:ext uri="{FF2B5EF4-FFF2-40B4-BE49-F238E27FC236}">
                <a16:creationId xmlns:a16="http://schemas.microsoft.com/office/drawing/2014/main" id="{CFBA7FEE-5E34-D745-A093-B50C050E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31520"/>
            <a:ext cx="533053" cy="5212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73DC23-2FB7-1B47-8461-308D248E1160}"/>
              </a:ext>
            </a:extLst>
          </p:cNvPr>
          <p:cNvSpPr txBox="1">
            <a:spLocks/>
          </p:cNvSpPr>
          <p:nvPr/>
        </p:nvSpPr>
        <p:spPr>
          <a:xfrm>
            <a:off x="365760" y="1097280"/>
            <a:ext cx="1828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lvl="0" indent="0" algn="l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914400" lvl="1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2pPr>
            <a:lvl3pPr marL="1371600" lvl="2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3pPr>
            <a:lvl4pPr marL="1828800" lvl="3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4pPr>
            <a:lvl5pPr marL="2286000" lvl="4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5pPr>
            <a:lvl6pPr marL="2743200" lvl="5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6pPr>
            <a:lvl7pPr marL="3200400" lvl="6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7pPr>
            <a:lvl8pPr marL="3657600" lvl="7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8pPr>
            <a:lvl9pPr marL="4114800" lvl="8" indent="-342900" algn="l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 sz="1600" b="1"/>
            </a:pPr>
            <a:r>
              <a:rPr lang="es-PA" kern="0"/>
              <a:t>21 de Octubre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BA90061-4773-4D4F-B8E9-B0A16A10130C}"/>
              </a:ext>
            </a:extLst>
          </p:cNvPr>
          <p:cNvSpPr txBox="1">
            <a:spLocks/>
          </p:cNvSpPr>
          <p:nvPr/>
        </p:nvSpPr>
        <p:spPr>
          <a:xfrm>
            <a:off x="5227638" y="5612039"/>
            <a:ext cx="3787775" cy="579438"/>
          </a:xfrm>
          <a:prstGeom prst="rect">
            <a:avLst/>
          </a:prstGeom>
        </p:spPr>
        <p:txBody>
          <a:bodyPr wrap="square" lIns="0" tIns="0" rIns="0" bIns="0">
            <a:normAutofit fontScale="92500" lnSpcReduction="10000"/>
          </a:bodyPr>
          <a:lstStyle>
            <a:lvl1pPr marL="50800" indent="0" eaLnBrk="1" hangingPunct="1">
              <a:buNone/>
              <a:defRPr sz="1400" b="1" i="0">
                <a:solidFill>
                  <a:srgbClr val="595959"/>
                </a:solidFill>
                <a:latin typeface="Trebuchet MS"/>
                <a:ea typeface="+mn-ea"/>
                <a:cs typeface="Trebuchet MS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PA" kern="0"/>
              <a:t>https://www.vidayexito.net/estilo-de-vida/netflix-y-amazon-muestran-mas-interes-por-las-producciones-latinoamericanas/</a:t>
            </a:r>
            <a:endParaRPr lang="es-PA" kern="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620E4A9-0F2D-DE4D-AB77-14DCFB3D0D0E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Vida y Éxito- Costa 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 descr="E24 3.jpg">
            <a:extLst>
              <a:ext uri="{FF2B5EF4-FFF2-40B4-BE49-F238E27FC236}">
                <a16:creationId xmlns:a16="http://schemas.microsoft.com/office/drawing/2014/main" id="{0B9D70BA-60A6-2748-82DA-C6548830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2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pia de 300920_TT_Reporte de Gestión Agosto_Oficial" id="{26D0E1B9-5CB3-F84F-9D33-DFA1C0E0648B}" vid="{D1B82DB6-E4B6-EC4E-999D-39938C1E52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1042</TotalTime>
  <Words>1587</Words>
  <Application>Microsoft Macintosh PowerPoint</Application>
  <PresentationFormat>Presentación en pantalla (4:3)</PresentationFormat>
  <Paragraphs>607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Trebuchet MS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Web</vt:lpstr>
      <vt:lpstr>Publicaciones - Televisión</vt:lpstr>
      <vt:lpstr>Publicaciones - Web</vt:lpstr>
      <vt:lpstr>Publicaciones - Web</vt:lpstr>
      <vt:lpstr>Publicaciones - Web</vt:lpstr>
      <vt:lpstr>Publicaciones - Televisión</vt:lpstr>
      <vt:lpstr>Publicaciones - Web</vt:lpstr>
      <vt:lpstr>Publicaciones - Web</vt:lpstr>
      <vt:lpstr>Publicaciones - Web</vt:lpstr>
      <vt:lpstr>Presentación de PowerPoint</vt:lpstr>
      <vt:lpstr>Publicaciones - Twitter</vt:lpstr>
      <vt:lpstr>Publicaciones - Twitter</vt:lpstr>
      <vt:lpstr>Publicaciones - Twitter</vt:lpstr>
      <vt:lpstr>Publicaciones - Twitter</vt:lpstr>
      <vt:lpstr>Publicaciones - Twitter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cm@comsmarket.com</dc:creator>
  <cp:lastModifiedBy>cm@comsmarket.com</cp:lastModifiedBy>
  <cp:revision>11</cp:revision>
  <cp:lastPrinted>2018-10-02T02:01:20Z</cp:lastPrinted>
  <dcterms:created xsi:type="dcterms:W3CDTF">2020-11-19T23:10:55Z</dcterms:created>
  <dcterms:modified xsi:type="dcterms:W3CDTF">2020-11-26T18:05:40Z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2017-09-28T00:00:00Z</vt:filetime>
  </property>
</Properties>
</file>